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0748CEF-D01A-4CA7-993C-6E456DB5B5B0}" type="datetimeFigureOut">
              <a:rPr lang="it-IT" smtClean="0"/>
              <a:t>26/10/2016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18E44DA-A409-40DD-AADD-B3D1AB2C5438}"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0748CEF-D01A-4CA7-993C-6E456DB5B5B0}" type="datetimeFigureOut">
              <a:rPr lang="it-IT" smtClean="0"/>
              <a:t>26/10/2016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18E44DA-A409-40DD-AADD-B3D1AB2C5438}"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0748CEF-D01A-4CA7-993C-6E456DB5B5B0}" type="datetimeFigureOut">
              <a:rPr lang="it-IT" smtClean="0"/>
              <a:t>26/10/2016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18E44DA-A409-40DD-AADD-B3D1AB2C5438}"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0748CEF-D01A-4CA7-993C-6E456DB5B5B0}" type="datetimeFigureOut">
              <a:rPr lang="it-IT" smtClean="0"/>
              <a:t>26/10/2016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18E44DA-A409-40DD-AADD-B3D1AB2C5438}"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0748CEF-D01A-4CA7-993C-6E456DB5B5B0}" type="datetimeFigureOut">
              <a:rPr lang="it-IT" smtClean="0"/>
              <a:t>26/10/2016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18E44DA-A409-40DD-AADD-B3D1AB2C5438}"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0748CEF-D01A-4CA7-993C-6E456DB5B5B0}" type="datetimeFigureOut">
              <a:rPr lang="it-IT" smtClean="0"/>
              <a:t>26/10/2016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18E44DA-A409-40DD-AADD-B3D1AB2C5438}"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0748CEF-D01A-4CA7-993C-6E456DB5B5B0}" type="datetimeFigureOut">
              <a:rPr lang="it-IT" smtClean="0"/>
              <a:t>26/10/2016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18E44DA-A409-40DD-AADD-B3D1AB2C5438}"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50748CEF-D01A-4CA7-993C-6E456DB5B5B0}" type="datetimeFigureOut">
              <a:rPr lang="it-IT" smtClean="0"/>
              <a:t>26/10/2016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18E44DA-A409-40DD-AADD-B3D1AB2C5438}"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0748CEF-D01A-4CA7-993C-6E456DB5B5B0}" type="datetimeFigureOut">
              <a:rPr lang="it-IT" smtClean="0"/>
              <a:t>26/10/2016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18E44DA-A409-40DD-AADD-B3D1AB2C5438}"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0748CEF-D01A-4CA7-993C-6E456DB5B5B0}" type="datetimeFigureOut">
              <a:rPr lang="it-IT" smtClean="0"/>
              <a:t>26/10/2016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18E44DA-A409-40DD-AADD-B3D1AB2C5438}"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0748CEF-D01A-4CA7-993C-6E456DB5B5B0}" type="datetimeFigureOut">
              <a:rPr lang="it-IT" smtClean="0"/>
              <a:t>26/10/2016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18E44DA-A409-40DD-AADD-B3D1AB2C5438}"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48CEF-D01A-4CA7-993C-6E456DB5B5B0}" type="datetimeFigureOut">
              <a:rPr lang="it-IT" smtClean="0"/>
              <a:t>26/10/2016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8E44DA-A409-40DD-AADD-B3D1AB2C5438}"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27584" y="404665"/>
            <a:ext cx="7772400" cy="432048"/>
          </a:xfrm>
        </p:spPr>
        <p:txBody>
          <a:bodyPr>
            <a:normAutofit fontScale="90000"/>
          </a:bodyPr>
          <a:lstStyle/>
          <a:p>
            <a:r>
              <a:rPr lang="it-IT" sz="2800" dirty="0" smtClean="0"/>
              <a:t>Delegazione legislativa</a:t>
            </a:r>
            <a:endParaRPr lang="it-IT" sz="2800" dirty="0"/>
          </a:p>
        </p:txBody>
      </p:sp>
      <p:sp>
        <p:nvSpPr>
          <p:cNvPr id="4" name="CasellaDiTesto 3"/>
          <p:cNvSpPr txBox="1"/>
          <p:nvPr/>
        </p:nvSpPr>
        <p:spPr>
          <a:xfrm>
            <a:off x="578766" y="1052736"/>
            <a:ext cx="7881666" cy="1200329"/>
          </a:xfrm>
          <a:prstGeom prst="rect">
            <a:avLst/>
          </a:prstGeom>
          <a:noFill/>
        </p:spPr>
        <p:txBody>
          <a:bodyPr wrap="square" rtlCol="0">
            <a:spAutoFit/>
          </a:bodyPr>
          <a:lstStyle/>
          <a:p>
            <a:r>
              <a:rPr lang="it-IT" dirty="0" smtClean="0">
                <a:solidFill>
                  <a:schemeClr val="bg2">
                    <a:lumMod val="50000"/>
                  </a:schemeClr>
                </a:solidFill>
              </a:rPr>
              <a:t>Art. 76 Cost.</a:t>
            </a:r>
            <a:endParaRPr lang="it-IT" dirty="0">
              <a:solidFill>
                <a:schemeClr val="bg2">
                  <a:lumMod val="50000"/>
                </a:schemeClr>
              </a:solidFill>
            </a:endParaRPr>
          </a:p>
          <a:p>
            <a:r>
              <a:rPr lang="it-IT" dirty="0"/>
              <a:t>L'esercizio della funzione legislativa non può essere delegato al Governo se non con determinazione di </a:t>
            </a:r>
            <a:r>
              <a:rPr lang="it-IT" dirty="0">
                <a:solidFill>
                  <a:srgbClr val="FF0000"/>
                </a:solidFill>
              </a:rPr>
              <a:t>principî e criteri direttivi </a:t>
            </a:r>
            <a:r>
              <a:rPr lang="it-IT" dirty="0"/>
              <a:t>e soltanto per </a:t>
            </a:r>
            <a:r>
              <a:rPr lang="it-IT" dirty="0">
                <a:solidFill>
                  <a:srgbClr val="FF0000"/>
                </a:solidFill>
              </a:rPr>
              <a:t>tempo limitato </a:t>
            </a:r>
            <a:r>
              <a:rPr lang="it-IT" dirty="0"/>
              <a:t>e per </a:t>
            </a:r>
            <a:r>
              <a:rPr lang="it-IT" dirty="0">
                <a:solidFill>
                  <a:srgbClr val="FF0000"/>
                </a:solidFill>
              </a:rPr>
              <a:t>oggetti definiti</a:t>
            </a:r>
            <a:r>
              <a:rPr lang="it-IT" dirty="0"/>
              <a:t>.</a:t>
            </a:r>
          </a:p>
        </p:txBody>
      </p:sp>
      <p:sp>
        <p:nvSpPr>
          <p:cNvPr id="3" name="CasellaDiTesto 2"/>
          <p:cNvSpPr txBox="1"/>
          <p:nvPr/>
        </p:nvSpPr>
        <p:spPr>
          <a:xfrm>
            <a:off x="578766" y="2465613"/>
            <a:ext cx="8241706" cy="4801314"/>
          </a:xfrm>
          <a:prstGeom prst="rect">
            <a:avLst/>
          </a:prstGeom>
          <a:noFill/>
        </p:spPr>
        <p:txBody>
          <a:bodyPr wrap="square" rtlCol="0">
            <a:spAutoFit/>
          </a:bodyPr>
          <a:lstStyle/>
          <a:p>
            <a:pPr fontAlgn="base"/>
            <a:r>
              <a:rPr lang="it-IT" dirty="0">
                <a:solidFill>
                  <a:schemeClr val="bg2">
                    <a:lumMod val="50000"/>
                  </a:schemeClr>
                </a:solidFill>
              </a:rPr>
              <a:t>Art. </a:t>
            </a:r>
            <a:r>
              <a:rPr lang="it-IT" dirty="0" smtClean="0">
                <a:solidFill>
                  <a:schemeClr val="bg2">
                    <a:lumMod val="50000"/>
                  </a:schemeClr>
                </a:solidFill>
              </a:rPr>
              <a:t>87 </a:t>
            </a:r>
            <a:r>
              <a:rPr lang="it-IT" dirty="0" err="1" smtClean="0">
                <a:solidFill>
                  <a:schemeClr val="bg2">
                    <a:lumMod val="50000"/>
                  </a:schemeClr>
                </a:solidFill>
              </a:rPr>
              <a:t>Cost</a:t>
            </a:r>
            <a:r>
              <a:rPr lang="it-IT" dirty="0" smtClean="0">
                <a:solidFill>
                  <a:schemeClr val="bg2">
                    <a:lumMod val="50000"/>
                  </a:schemeClr>
                </a:solidFill>
              </a:rPr>
              <a:t>.</a:t>
            </a:r>
            <a:endParaRPr lang="it-IT" dirty="0">
              <a:solidFill>
                <a:schemeClr val="bg2">
                  <a:lumMod val="50000"/>
                </a:schemeClr>
              </a:solidFill>
            </a:endParaRPr>
          </a:p>
          <a:p>
            <a:pPr fontAlgn="base"/>
            <a:r>
              <a:rPr lang="it-IT" dirty="0"/>
              <a:t>Il Presidente della Repubblica è il Capo dello Stato e rappresenta l'unità nazionale.</a:t>
            </a:r>
          </a:p>
          <a:p>
            <a:pPr marL="285750" indent="-285750" fontAlgn="base">
              <a:buFont typeface="Arial" panose="020B0604020202020204" pitchFamily="34" charset="0"/>
              <a:buChar char="•"/>
            </a:pPr>
            <a:r>
              <a:rPr lang="it-IT" dirty="0">
                <a:solidFill>
                  <a:schemeClr val="bg1">
                    <a:lumMod val="50000"/>
                  </a:schemeClr>
                </a:solidFill>
              </a:rPr>
              <a:t>Può inviare messaggi alle Camere.</a:t>
            </a:r>
          </a:p>
          <a:p>
            <a:pPr marL="285750" indent="-285750" fontAlgn="base">
              <a:buFont typeface="Arial" panose="020B0604020202020204" pitchFamily="34" charset="0"/>
              <a:buChar char="•"/>
            </a:pPr>
            <a:r>
              <a:rPr lang="it-IT" dirty="0">
                <a:solidFill>
                  <a:schemeClr val="bg1">
                    <a:lumMod val="50000"/>
                  </a:schemeClr>
                </a:solidFill>
              </a:rPr>
              <a:t>Indice le elezioni delle nuove Camere e ne fissa la prima riunione.</a:t>
            </a:r>
          </a:p>
          <a:p>
            <a:pPr marL="285750" indent="-285750" fontAlgn="base">
              <a:buFont typeface="Arial" panose="020B0604020202020204" pitchFamily="34" charset="0"/>
              <a:buChar char="•"/>
            </a:pPr>
            <a:r>
              <a:rPr lang="it-IT" dirty="0">
                <a:solidFill>
                  <a:schemeClr val="bg1">
                    <a:lumMod val="50000"/>
                  </a:schemeClr>
                </a:solidFill>
              </a:rPr>
              <a:t>Autorizza la presentazione alle Camere dei disegni di legge di iniziativa del Governo.</a:t>
            </a:r>
          </a:p>
          <a:p>
            <a:pPr marL="285750" indent="-285750" fontAlgn="base">
              <a:buFont typeface="Arial" panose="020B0604020202020204" pitchFamily="34" charset="0"/>
              <a:buChar char="•"/>
            </a:pPr>
            <a:r>
              <a:rPr lang="it-IT" dirty="0">
                <a:effectLst>
                  <a:outerShdw blurRad="38100" dist="38100" dir="2700000" algn="tl">
                    <a:srgbClr val="000000">
                      <a:alpha val="43137"/>
                    </a:srgbClr>
                  </a:outerShdw>
                </a:effectLst>
              </a:rPr>
              <a:t>Promulga le leggi </a:t>
            </a:r>
            <a:r>
              <a:rPr lang="it-IT" dirty="0"/>
              <a:t>ed </a:t>
            </a:r>
            <a:r>
              <a:rPr lang="it-IT" dirty="0">
                <a:solidFill>
                  <a:srgbClr val="FF0000"/>
                </a:solidFill>
                <a:effectLst>
                  <a:outerShdw blurRad="38100" dist="38100" dir="2700000" algn="tl">
                    <a:srgbClr val="000000">
                      <a:alpha val="43137"/>
                    </a:srgbClr>
                  </a:outerShdw>
                </a:effectLst>
              </a:rPr>
              <a:t>emana i decreti aventi valore di legge e i regolamenti</a:t>
            </a:r>
            <a:r>
              <a:rPr lang="it-IT" dirty="0"/>
              <a:t>.</a:t>
            </a:r>
          </a:p>
          <a:p>
            <a:pPr marL="285750" indent="-285750" fontAlgn="base">
              <a:buFont typeface="Arial" panose="020B0604020202020204" pitchFamily="34" charset="0"/>
              <a:buChar char="•"/>
            </a:pPr>
            <a:r>
              <a:rPr lang="it-IT" dirty="0">
                <a:solidFill>
                  <a:schemeClr val="bg1">
                    <a:lumMod val="50000"/>
                  </a:schemeClr>
                </a:solidFill>
              </a:rPr>
              <a:t>Indice il referendum popolare nei casi previsti dalla Costituzione.</a:t>
            </a:r>
          </a:p>
          <a:p>
            <a:pPr marL="285750" indent="-285750" fontAlgn="base">
              <a:buFont typeface="Arial" panose="020B0604020202020204" pitchFamily="34" charset="0"/>
              <a:buChar char="•"/>
            </a:pPr>
            <a:r>
              <a:rPr lang="it-IT" dirty="0">
                <a:solidFill>
                  <a:schemeClr val="bg1">
                    <a:lumMod val="50000"/>
                  </a:schemeClr>
                </a:solidFill>
              </a:rPr>
              <a:t>Nomina, nei casi indicati dalla legge, i funzionari dello Stato.</a:t>
            </a:r>
          </a:p>
          <a:p>
            <a:pPr marL="285750" indent="-285750" fontAlgn="base">
              <a:buFont typeface="Arial" panose="020B0604020202020204" pitchFamily="34" charset="0"/>
              <a:buChar char="•"/>
            </a:pPr>
            <a:r>
              <a:rPr lang="it-IT" dirty="0">
                <a:solidFill>
                  <a:schemeClr val="bg1">
                    <a:lumMod val="50000"/>
                  </a:schemeClr>
                </a:solidFill>
              </a:rPr>
              <a:t>Accredita e riceve i rappresentanti diplomatici, ratifica i trattati internazionali, previa, quando occorra, l'autorizzazione delle Camere.</a:t>
            </a:r>
          </a:p>
          <a:p>
            <a:pPr marL="285750" indent="-285750" fontAlgn="base">
              <a:buFont typeface="Arial" panose="020B0604020202020204" pitchFamily="34" charset="0"/>
              <a:buChar char="•"/>
            </a:pPr>
            <a:r>
              <a:rPr lang="it-IT" dirty="0">
                <a:solidFill>
                  <a:schemeClr val="bg1">
                    <a:lumMod val="50000"/>
                  </a:schemeClr>
                </a:solidFill>
              </a:rPr>
              <a:t>Ha il comando delle Forze armate, presiede il Consiglio supremo di difesa costituito secondo la legge, dichiara lo stato di guerra deliberato dalle Camere.</a:t>
            </a:r>
          </a:p>
          <a:p>
            <a:pPr marL="285750" indent="-285750" fontAlgn="base">
              <a:buFont typeface="Arial" panose="020B0604020202020204" pitchFamily="34" charset="0"/>
              <a:buChar char="•"/>
            </a:pPr>
            <a:r>
              <a:rPr lang="it-IT" dirty="0">
                <a:solidFill>
                  <a:schemeClr val="bg1">
                    <a:lumMod val="50000"/>
                  </a:schemeClr>
                </a:solidFill>
              </a:rPr>
              <a:t>Presiede il Consiglio superiore della magistratura.</a:t>
            </a:r>
          </a:p>
          <a:p>
            <a:pPr marL="285750" indent="-285750" fontAlgn="base">
              <a:buFont typeface="Arial" panose="020B0604020202020204" pitchFamily="34" charset="0"/>
              <a:buChar char="•"/>
            </a:pPr>
            <a:r>
              <a:rPr lang="it-IT" dirty="0">
                <a:solidFill>
                  <a:schemeClr val="bg1">
                    <a:lumMod val="50000"/>
                  </a:schemeClr>
                </a:solidFill>
              </a:rPr>
              <a:t>Può concedere grazia e commutare le pene.</a:t>
            </a:r>
          </a:p>
          <a:p>
            <a:pPr marL="285750" indent="-285750" fontAlgn="base">
              <a:buFont typeface="Arial" panose="020B0604020202020204" pitchFamily="34" charset="0"/>
              <a:buChar char="•"/>
            </a:pPr>
            <a:r>
              <a:rPr lang="it-IT" dirty="0">
                <a:solidFill>
                  <a:schemeClr val="bg1">
                    <a:lumMod val="50000"/>
                  </a:schemeClr>
                </a:solidFill>
              </a:rPr>
              <a:t>Conferisce le onorificenze della Repubblica.</a:t>
            </a:r>
          </a:p>
          <a:p>
            <a:r>
              <a:rPr lang="it-IT" dirty="0"/>
              <a:t/>
            </a:r>
            <a:br>
              <a:rPr lang="it-IT" dirty="0"/>
            </a:b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55576" y="1052736"/>
            <a:ext cx="7272808" cy="3416320"/>
          </a:xfrm>
          <a:prstGeom prst="rect">
            <a:avLst/>
          </a:prstGeom>
          <a:noFill/>
        </p:spPr>
        <p:txBody>
          <a:bodyPr wrap="square" rtlCol="0">
            <a:spAutoFit/>
          </a:bodyPr>
          <a:lstStyle/>
          <a:p>
            <a:r>
              <a:rPr lang="it-IT" dirty="0" smtClean="0">
                <a:solidFill>
                  <a:schemeClr val="bg2">
                    <a:lumMod val="50000"/>
                  </a:schemeClr>
                </a:solidFill>
              </a:rPr>
              <a:t>Legge 400, art. 14. Decreti legislativi</a:t>
            </a:r>
            <a:r>
              <a:rPr lang="it-IT" dirty="0" smtClean="0"/>
              <a:t> </a:t>
            </a:r>
          </a:p>
          <a:p>
            <a:endParaRPr lang="it-IT" dirty="0" smtClean="0"/>
          </a:p>
          <a:p>
            <a:r>
              <a:rPr lang="it-IT" dirty="0" smtClean="0"/>
              <a:t>1. I decreti legislativi adottati dal Governo ai sensi dell'articolo 76 della Costituzione sono emanati dal Presidente della Repubblica con la denominazione di «</a:t>
            </a:r>
            <a:r>
              <a:rPr lang="it-IT" dirty="0" smtClean="0">
                <a:effectLst>
                  <a:outerShdw blurRad="38100" dist="38100" dir="2700000" algn="tl">
                    <a:srgbClr val="000000">
                      <a:alpha val="43137"/>
                    </a:srgbClr>
                  </a:outerShdw>
                </a:effectLst>
              </a:rPr>
              <a:t>decreto legislativo</a:t>
            </a:r>
            <a:r>
              <a:rPr lang="it-IT" dirty="0" smtClean="0"/>
              <a:t>» e con l'indicazione, nel </a:t>
            </a:r>
            <a:r>
              <a:rPr lang="it-IT" dirty="0" smtClean="0">
                <a:solidFill>
                  <a:srgbClr val="FF0000"/>
                </a:solidFill>
                <a:effectLst>
                  <a:outerShdw blurRad="38100" dist="38100" dir="2700000" algn="tl">
                    <a:srgbClr val="000000">
                      <a:alpha val="43137"/>
                    </a:srgbClr>
                  </a:outerShdw>
                </a:effectLst>
              </a:rPr>
              <a:t>preambolo</a:t>
            </a:r>
            <a:r>
              <a:rPr lang="it-IT" dirty="0" smtClean="0"/>
              <a:t>, della legge di delegazione, della deliberazione del Consiglio dei ministri e degli altri adempimenti del procedimento prescritti dalla legge di delegazione.  </a:t>
            </a:r>
          </a:p>
          <a:p>
            <a:r>
              <a:rPr lang="it-IT" dirty="0" smtClean="0"/>
              <a:t>2. L'</a:t>
            </a:r>
            <a:r>
              <a:rPr lang="it-IT" dirty="0" smtClean="0">
                <a:effectLst>
                  <a:outerShdw blurRad="38100" dist="38100" dir="2700000" algn="tl">
                    <a:srgbClr val="000000">
                      <a:alpha val="43137"/>
                    </a:srgbClr>
                  </a:outerShdw>
                </a:effectLst>
              </a:rPr>
              <a:t>emanazione del decreto legislativo </a:t>
            </a:r>
            <a:r>
              <a:rPr lang="it-IT" dirty="0" smtClean="0"/>
              <a:t>deve avvenire entro il termine fissato dalla legge di delegazione; il testo del decreto legislativo adottato dal Governo </a:t>
            </a:r>
            <a:r>
              <a:rPr lang="it-IT" dirty="0" smtClean="0">
                <a:effectLst>
                  <a:outerShdw blurRad="38100" dist="38100" dir="2700000" algn="tl">
                    <a:srgbClr val="000000">
                      <a:alpha val="43137"/>
                    </a:srgbClr>
                  </a:outerShdw>
                </a:effectLst>
              </a:rPr>
              <a:t>è trasmesso al Presidente della Repubblica</a:t>
            </a:r>
            <a:r>
              <a:rPr lang="it-IT" dirty="0" smtClean="0"/>
              <a:t>, per la emanazione, almeno venti giorni prima della scadenza.  </a:t>
            </a:r>
          </a:p>
        </p:txBody>
      </p:sp>
    </p:spTree>
    <p:extLst>
      <p:ext uri="{BB962C8B-B14F-4D97-AF65-F5344CB8AC3E}">
        <p14:creationId xmlns:p14="http://schemas.microsoft.com/office/powerpoint/2010/main" val="2890778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2074"/>
          </a:xfrm>
        </p:spPr>
        <p:txBody>
          <a:bodyPr>
            <a:normAutofit fontScale="90000"/>
          </a:bodyPr>
          <a:lstStyle/>
          <a:p>
            <a:r>
              <a:rPr lang="it-IT" dirty="0" smtClean="0"/>
              <a:t>%</a:t>
            </a:r>
            <a:endParaRPr lang="it-IT" dirty="0"/>
          </a:p>
        </p:txBody>
      </p:sp>
      <p:sp>
        <p:nvSpPr>
          <p:cNvPr id="3" name="Segnaposto contenuto 2"/>
          <p:cNvSpPr>
            <a:spLocks noGrp="1"/>
          </p:cNvSpPr>
          <p:nvPr>
            <p:ph idx="1"/>
          </p:nvPr>
        </p:nvSpPr>
        <p:spPr>
          <a:xfrm>
            <a:off x="457200" y="1124744"/>
            <a:ext cx="8363272" cy="5001419"/>
          </a:xfrm>
        </p:spPr>
        <p:txBody>
          <a:bodyPr>
            <a:normAutofit fontScale="70000" lnSpcReduction="20000"/>
          </a:bodyPr>
          <a:lstStyle/>
          <a:p>
            <a:r>
              <a:rPr lang="it-IT" dirty="0" smtClean="0"/>
              <a:t>3.  Se  la  delega  legislativa  si  riferisce  ad  una pluralità di oggetti distinti suscettibili di separata disciplina, il Governo può esercitarla mediante </a:t>
            </a:r>
            <a:r>
              <a:rPr lang="it-IT" b="1" dirty="0" smtClean="0"/>
              <a:t>più atti successivi per uno o più degli oggetti predetti</a:t>
            </a:r>
            <a:r>
              <a:rPr lang="it-IT" dirty="0" smtClean="0"/>
              <a:t>. In relazione al termine finale stabilito dalla legge di  delegazione, il  Governo informa periodicamente le Camere sui criteri che segue nell'organizzazione  dell'esercizio della delega.  </a:t>
            </a:r>
          </a:p>
          <a:p>
            <a:r>
              <a:rPr lang="it-IT" dirty="0" smtClean="0"/>
              <a:t>4. In ogni caso, qualora il termine previsto per l'esercizio della delega ecceda i due anni,  il Governo è tenuto a richiedere il </a:t>
            </a:r>
            <a:r>
              <a:rPr lang="it-IT" b="1" dirty="0" smtClean="0"/>
              <a:t>parere delle Camere sugli schemi dei decreti delegati</a:t>
            </a:r>
            <a:r>
              <a:rPr lang="it-IT" dirty="0" smtClean="0"/>
              <a:t>. </a:t>
            </a:r>
          </a:p>
          <a:p>
            <a:r>
              <a:rPr lang="it-IT" dirty="0" smtClean="0"/>
              <a:t>Il parere è espresso dalle Commissioni permanenti delle due Camere competenti per materia entro sessanta giorni, indicando specificamente le eventuali disposizioni non  ritenute corrispondenti alle direttive della legge di delegazione. Il Governo, nei trenta giorni successivi, esaminato il parere, ritrasmette, con le sue osservazioni e con eventuali modificazioni, i testi alle Commissioni per il parere definitivo che deve essere espresso entro trenta giorni.</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620688"/>
            <a:ext cx="8424936" cy="5616624"/>
          </a:xfrm>
        </p:spPr>
        <p:txBody>
          <a:bodyPr>
            <a:noAutofit/>
          </a:bodyPr>
          <a:lstStyle/>
          <a:p>
            <a:pPr algn="l"/>
            <a:r>
              <a:rPr lang="it-IT" sz="2000" b="1" dirty="0">
                <a:solidFill>
                  <a:schemeClr val="tx1"/>
                </a:solidFill>
              </a:rPr>
              <a:t>Regio decreto 19 ottobre 1930, n. 1398</a:t>
            </a:r>
            <a:r>
              <a:rPr lang="it-IT" sz="2000" dirty="0">
                <a:solidFill>
                  <a:schemeClr val="tx1"/>
                </a:solidFill>
              </a:rPr>
              <a:t> (G.U. 26 ottobre 1931 n. 251) </a:t>
            </a:r>
            <a:endParaRPr lang="it-IT" sz="2000" dirty="0" smtClean="0">
              <a:solidFill>
                <a:schemeClr val="tx1"/>
              </a:solidFill>
            </a:endParaRPr>
          </a:p>
          <a:p>
            <a:pPr algn="l"/>
            <a:r>
              <a:rPr lang="it-IT" sz="2000" dirty="0" smtClean="0">
                <a:solidFill>
                  <a:schemeClr val="tx1"/>
                </a:solidFill>
                <a:effectLst>
                  <a:outerShdw blurRad="38100" dist="38100" dir="2700000" algn="tl">
                    <a:srgbClr val="000000">
                      <a:alpha val="43137"/>
                    </a:srgbClr>
                  </a:outerShdw>
                </a:effectLst>
              </a:rPr>
              <a:t>Approvazione </a:t>
            </a:r>
            <a:r>
              <a:rPr lang="it-IT" sz="2000" dirty="0">
                <a:solidFill>
                  <a:schemeClr val="tx1"/>
                </a:solidFill>
                <a:effectLst>
                  <a:outerShdw blurRad="38100" dist="38100" dir="2700000" algn="tl">
                    <a:srgbClr val="000000">
                      <a:alpha val="43137"/>
                    </a:srgbClr>
                  </a:outerShdw>
                </a:effectLst>
              </a:rPr>
              <a:t>del nuovo codice penale </a:t>
            </a:r>
            <a:endParaRPr lang="it-IT" sz="2000" dirty="0" smtClean="0">
              <a:solidFill>
                <a:schemeClr val="tx1"/>
              </a:solidFill>
              <a:effectLst>
                <a:outerShdw blurRad="38100" dist="38100" dir="2700000" algn="tl">
                  <a:srgbClr val="000000">
                    <a:alpha val="43137"/>
                  </a:srgbClr>
                </a:outerShdw>
              </a:effectLst>
            </a:endParaRPr>
          </a:p>
          <a:p>
            <a:pPr algn="l"/>
            <a:endParaRPr lang="it-IT" sz="2000" dirty="0">
              <a:solidFill>
                <a:schemeClr val="tx1"/>
              </a:solidFill>
            </a:endParaRPr>
          </a:p>
          <a:p>
            <a:pPr algn="l"/>
            <a:r>
              <a:rPr lang="it-IT" sz="2000" dirty="0" smtClean="0">
                <a:solidFill>
                  <a:schemeClr val="tx1"/>
                </a:solidFill>
              </a:rPr>
              <a:t>Vista </a:t>
            </a:r>
            <a:r>
              <a:rPr lang="it-IT" sz="2000" dirty="0">
                <a:solidFill>
                  <a:schemeClr val="tx1"/>
                </a:solidFill>
              </a:rPr>
              <a:t>la legge 24 dicembre 1925, n. 2260, che </a:t>
            </a:r>
            <a:r>
              <a:rPr lang="it-IT" sz="2000" b="1" dirty="0">
                <a:solidFill>
                  <a:srgbClr val="0070C0"/>
                </a:solidFill>
                <a:effectLst>
                  <a:outerShdw blurRad="38100" dist="38100" dir="2700000" algn="tl">
                    <a:srgbClr val="000000">
                      <a:alpha val="43137"/>
                    </a:srgbClr>
                  </a:outerShdw>
                </a:effectLst>
              </a:rPr>
              <a:t>delega</a:t>
            </a:r>
            <a:r>
              <a:rPr lang="it-IT" sz="2000" dirty="0">
                <a:solidFill>
                  <a:schemeClr val="tx1"/>
                </a:solidFill>
              </a:rPr>
              <a:t> al governo del Re la facoltà di emendare il codice penale; </a:t>
            </a:r>
            <a:endParaRPr lang="it-IT" sz="2000" dirty="0" smtClean="0">
              <a:solidFill>
                <a:schemeClr val="tx1"/>
              </a:solidFill>
            </a:endParaRPr>
          </a:p>
          <a:p>
            <a:pPr algn="l"/>
            <a:r>
              <a:rPr lang="it-IT" sz="2000" dirty="0" smtClean="0">
                <a:solidFill>
                  <a:schemeClr val="tx1"/>
                </a:solidFill>
              </a:rPr>
              <a:t>Sentito </a:t>
            </a:r>
            <a:r>
              <a:rPr lang="it-IT" sz="2000" dirty="0">
                <a:solidFill>
                  <a:schemeClr val="tx1"/>
                </a:solidFill>
              </a:rPr>
              <a:t>il parere della commissione parlamentare, ai termini dell'art. 2 della legge predetta: </a:t>
            </a:r>
            <a:endParaRPr lang="it-IT" sz="2000" dirty="0" smtClean="0">
              <a:solidFill>
                <a:schemeClr val="tx1"/>
              </a:solidFill>
            </a:endParaRPr>
          </a:p>
          <a:p>
            <a:pPr algn="l"/>
            <a:r>
              <a:rPr lang="it-IT" sz="2000" dirty="0" smtClean="0">
                <a:solidFill>
                  <a:schemeClr val="tx1"/>
                </a:solidFill>
              </a:rPr>
              <a:t>Art</a:t>
            </a:r>
            <a:r>
              <a:rPr lang="it-IT" sz="2000" dirty="0">
                <a:solidFill>
                  <a:schemeClr val="tx1"/>
                </a:solidFill>
              </a:rPr>
              <a:t>. 1 Il testo definitivo del codice penale portante la data di questo giorno è approvato ed avrà esecuzione a cominciare dal 1° luglio 1931. </a:t>
            </a:r>
            <a:endParaRPr lang="it-IT" sz="2000" dirty="0" smtClean="0">
              <a:solidFill>
                <a:schemeClr val="tx1"/>
              </a:solidFill>
            </a:endParaRPr>
          </a:p>
          <a:p>
            <a:pPr algn="l"/>
            <a:r>
              <a:rPr lang="it-IT" sz="2000" dirty="0" smtClean="0">
                <a:solidFill>
                  <a:schemeClr val="tx1"/>
                </a:solidFill>
              </a:rPr>
              <a:t>Art</a:t>
            </a:r>
            <a:r>
              <a:rPr lang="it-IT" sz="2000" dirty="0">
                <a:solidFill>
                  <a:schemeClr val="tx1"/>
                </a:solidFill>
              </a:rPr>
              <a:t>. 2 Un esemplare del suddetto testo definitivo del codice penale, firmato da noi e contrassegnato dal nostro ministro segretario di Stato per la giustizia e gli affari di culto, servirà di originale e sarà depositato e custodito nell'archivio del regno. </a:t>
            </a:r>
            <a:endParaRPr lang="it-IT" sz="2000" dirty="0" smtClean="0">
              <a:solidFill>
                <a:schemeClr val="tx1"/>
              </a:solidFill>
            </a:endParaRPr>
          </a:p>
          <a:p>
            <a:pPr algn="l"/>
            <a:r>
              <a:rPr lang="it-IT" sz="2000" dirty="0" smtClean="0">
                <a:solidFill>
                  <a:schemeClr val="tx1"/>
                </a:solidFill>
              </a:rPr>
              <a:t>Art</a:t>
            </a:r>
            <a:r>
              <a:rPr lang="it-IT" sz="2000" dirty="0">
                <a:solidFill>
                  <a:schemeClr val="tx1"/>
                </a:solidFill>
              </a:rPr>
              <a:t>. 3 La pubblicazione del predetto codice si eseguirà col trasmetterne un esemplare stampato a ciascuno dei comuni del regno, per essere depositato nella sala comunale, e tenuto ivi esposto, durante un mese successivo, per sei ore in ciascun giorno, </a:t>
            </a:r>
            <a:r>
              <a:rPr lang="it-IT" sz="2000" dirty="0" smtClean="0">
                <a:solidFill>
                  <a:schemeClr val="tx1"/>
                </a:solidFill>
              </a:rPr>
              <a:t>affinché </a:t>
            </a:r>
            <a:r>
              <a:rPr lang="it-IT" sz="2000" dirty="0">
                <a:solidFill>
                  <a:schemeClr val="tx1"/>
                </a:solidFill>
              </a:rPr>
              <a:t>ognuno possa prenderne cognizione. </a:t>
            </a:r>
          </a:p>
        </p:txBody>
      </p:sp>
    </p:spTree>
    <p:extLst>
      <p:ext uri="{BB962C8B-B14F-4D97-AF65-F5344CB8AC3E}">
        <p14:creationId xmlns:p14="http://schemas.microsoft.com/office/powerpoint/2010/main" val="1305804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116632"/>
            <a:ext cx="8712968" cy="6009531"/>
          </a:xfrm>
        </p:spPr>
        <p:txBody>
          <a:bodyPr>
            <a:normAutofit fontScale="47500" lnSpcReduction="20000"/>
          </a:bodyPr>
          <a:lstStyle/>
          <a:p>
            <a:pPr marL="0" indent="0" fontAlgn="base">
              <a:buNone/>
            </a:pPr>
            <a:r>
              <a:rPr lang="it-IT" sz="3800" b="1" dirty="0"/>
              <a:t>DECRETO DEL PRESIDENTE DELLA REPUBBLICA 22 settembre 1988, n. 447</a:t>
            </a:r>
          </a:p>
          <a:p>
            <a:pPr marL="0" indent="0">
              <a:buNone/>
            </a:pPr>
            <a:r>
              <a:rPr lang="it-IT" sz="3800" dirty="0"/>
              <a:t>Approvazione del codice di procedura penale. </a:t>
            </a:r>
            <a:r>
              <a:rPr lang="it-IT" sz="3800" i="1" dirty="0"/>
              <a:t>(GU </a:t>
            </a:r>
            <a:r>
              <a:rPr lang="it-IT" sz="3800" i="1" dirty="0" smtClean="0"/>
              <a:t>n.250 </a:t>
            </a:r>
            <a:r>
              <a:rPr lang="it-IT" sz="3800" i="1" dirty="0"/>
              <a:t>del 24-10-1988 - </a:t>
            </a:r>
            <a:r>
              <a:rPr lang="it-IT" sz="3800" i="1" dirty="0" err="1"/>
              <a:t>Suppl</a:t>
            </a:r>
            <a:r>
              <a:rPr lang="it-IT" sz="3800" i="1" dirty="0"/>
              <a:t>. Ordinario n. 92 </a:t>
            </a:r>
            <a:r>
              <a:rPr lang="it-IT" sz="3800" i="1" dirty="0" smtClean="0"/>
              <a:t>)</a:t>
            </a:r>
          </a:p>
          <a:p>
            <a:pPr marL="0" indent="0">
              <a:buNone/>
            </a:pPr>
            <a:endParaRPr lang="it-IT" sz="2000" i="1" dirty="0" smtClean="0"/>
          </a:p>
          <a:p>
            <a:pPr marL="0" indent="0" algn="ctr">
              <a:buNone/>
            </a:pPr>
            <a:r>
              <a:rPr lang="it-IT" altLang="it-IT" sz="3800" dirty="0" smtClean="0">
                <a:solidFill>
                  <a:srgbClr val="000000"/>
                </a:solidFill>
                <a:latin typeface="Arial Unicode MS" panose="020B0604020202020204" pitchFamily="34" charset="-128"/>
              </a:rPr>
              <a:t>IL </a:t>
            </a:r>
            <a:r>
              <a:rPr lang="it-IT" altLang="it-IT" sz="3800" dirty="0">
                <a:solidFill>
                  <a:srgbClr val="000000"/>
                </a:solidFill>
                <a:latin typeface="Arial Unicode MS" panose="020B0604020202020204" pitchFamily="34" charset="-128"/>
              </a:rPr>
              <a:t>PRESIDENTE DELLA REPUBBLICA </a:t>
            </a:r>
            <a:endParaRPr lang="it-IT" altLang="it-IT" sz="3800" dirty="0" smtClean="0">
              <a:solidFill>
                <a:srgbClr val="000000"/>
              </a:solidFill>
              <a:latin typeface="Arial Unicode MS" panose="020B0604020202020204" pitchFamily="34" charset="-128"/>
            </a:endParaRPr>
          </a:p>
          <a:p>
            <a:pPr marL="0" indent="0">
              <a:buNone/>
            </a:pPr>
            <a:r>
              <a:rPr lang="it-IT" altLang="it-IT" sz="3800" dirty="0" smtClean="0">
                <a:solidFill>
                  <a:srgbClr val="000000"/>
                </a:solidFill>
                <a:latin typeface="Arial Unicode MS" panose="020B0604020202020204" pitchFamily="34" charset="-128"/>
              </a:rPr>
              <a:t>Visti </a:t>
            </a:r>
            <a:r>
              <a:rPr lang="it-IT" altLang="it-IT" sz="3800" dirty="0">
                <a:solidFill>
                  <a:srgbClr val="000000"/>
                </a:solidFill>
                <a:latin typeface="Arial Unicode MS" panose="020B0604020202020204" pitchFamily="34" charset="-128"/>
              </a:rPr>
              <a:t>gli articoli 76 e 87 della Costituzione; </a:t>
            </a:r>
            <a:endParaRPr lang="it-IT" altLang="it-IT" sz="3800" dirty="0" smtClean="0">
              <a:solidFill>
                <a:srgbClr val="000000"/>
              </a:solidFill>
              <a:latin typeface="Arial Unicode MS" panose="020B0604020202020204" pitchFamily="34" charset="-128"/>
            </a:endParaRPr>
          </a:p>
          <a:p>
            <a:pPr marL="0" indent="0">
              <a:buNone/>
            </a:pPr>
            <a:r>
              <a:rPr lang="it-IT" altLang="it-IT" sz="3800" dirty="0" smtClean="0">
                <a:solidFill>
                  <a:srgbClr val="000000"/>
                </a:solidFill>
                <a:latin typeface="Arial Unicode MS" panose="020B0604020202020204" pitchFamily="34" charset="-128"/>
              </a:rPr>
              <a:t>Vista </a:t>
            </a:r>
            <a:r>
              <a:rPr lang="it-IT" altLang="it-IT" sz="3800" dirty="0">
                <a:solidFill>
                  <a:srgbClr val="000000"/>
                </a:solidFill>
                <a:latin typeface="Arial Unicode MS" panose="020B0604020202020204" pitchFamily="34" charset="-128"/>
              </a:rPr>
              <a:t>la legge 16 febbraio 1987, n. 81, recante delega legislativa al Governo della Repubblica per l'emanazione del nuovo codice di procedura penale; </a:t>
            </a:r>
            <a:endParaRPr lang="it-IT" altLang="it-IT" sz="3800" dirty="0" smtClean="0">
              <a:solidFill>
                <a:srgbClr val="000000"/>
              </a:solidFill>
              <a:latin typeface="Arial Unicode MS" panose="020B0604020202020204" pitchFamily="34" charset="-128"/>
            </a:endParaRPr>
          </a:p>
          <a:p>
            <a:pPr marL="0" indent="0">
              <a:buNone/>
            </a:pPr>
            <a:r>
              <a:rPr lang="it-IT" altLang="it-IT" sz="3800" dirty="0" smtClean="0">
                <a:solidFill>
                  <a:srgbClr val="000000"/>
                </a:solidFill>
                <a:latin typeface="Arial Unicode MS" panose="020B0604020202020204" pitchFamily="34" charset="-128"/>
              </a:rPr>
              <a:t>Vista </a:t>
            </a:r>
            <a:r>
              <a:rPr lang="it-IT" altLang="it-IT" sz="3800" dirty="0">
                <a:solidFill>
                  <a:srgbClr val="000000"/>
                </a:solidFill>
                <a:latin typeface="Arial Unicode MS" panose="020B0604020202020204" pitchFamily="34" charset="-128"/>
              </a:rPr>
              <a:t>la deliberazione del Consiglio dei Ministri, adottata nella riunione del 29 gennaio 1988; </a:t>
            </a:r>
            <a:endParaRPr lang="it-IT" altLang="it-IT" sz="3800" dirty="0" smtClean="0">
              <a:solidFill>
                <a:srgbClr val="000000"/>
              </a:solidFill>
              <a:latin typeface="Arial Unicode MS" panose="020B0604020202020204" pitchFamily="34" charset="-128"/>
            </a:endParaRPr>
          </a:p>
          <a:p>
            <a:pPr marL="0" indent="0">
              <a:buNone/>
            </a:pPr>
            <a:r>
              <a:rPr lang="it-IT" altLang="it-IT" sz="3800" dirty="0" smtClean="0">
                <a:solidFill>
                  <a:srgbClr val="000000"/>
                </a:solidFill>
                <a:latin typeface="Arial Unicode MS" panose="020B0604020202020204" pitchFamily="34" charset="-128"/>
              </a:rPr>
              <a:t>Visto </a:t>
            </a:r>
            <a:r>
              <a:rPr lang="it-IT" altLang="it-IT" sz="3800" dirty="0">
                <a:solidFill>
                  <a:srgbClr val="000000"/>
                </a:solidFill>
                <a:latin typeface="Arial Unicode MS" panose="020B0604020202020204" pitchFamily="34" charset="-128"/>
              </a:rPr>
              <a:t>il parere espresso in data 16 maggio 1988 dalla Commissione parlamentare istituita a norma dell'articolo 8 della citata legge n. 81 del 1987; </a:t>
            </a:r>
            <a:endParaRPr lang="it-IT" altLang="it-IT" sz="3800" dirty="0" smtClean="0">
              <a:solidFill>
                <a:srgbClr val="000000"/>
              </a:solidFill>
              <a:latin typeface="Arial Unicode MS" panose="020B0604020202020204" pitchFamily="34" charset="-128"/>
            </a:endParaRPr>
          </a:p>
          <a:p>
            <a:pPr marL="0" indent="0">
              <a:buNone/>
            </a:pPr>
            <a:r>
              <a:rPr lang="it-IT" altLang="it-IT" sz="3800" dirty="0" smtClean="0">
                <a:solidFill>
                  <a:srgbClr val="000000"/>
                </a:solidFill>
                <a:latin typeface="Arial Unicode MS" panose="020B0604020202020204" pitchFamily="34" charset="-128"/>
              </a:rPr>
              <a:t>Vista </a:t>
            </a:r>
            <a:r>
              <a:rPr lang="it-IT" altLang="it-IT" sz="3800" dirty="0">
                <a:solidFill>
                  <a:srgbClr val="000000"/>
                </a:solidFill>
                <a:latin typeface="Arial Unicode MS" panose="020B0604020202020204" pitchFamily="34" charset="-128"/>
              </a:rPr>
              <a:t>la deliberazione del Consiglio dei Ministri, adottata nella riunione del 18 luglio 1988; </a:t>
            </a:r>
            <a:endParaRPr lang="it-IT" altLang="it-IT" sz="3800" dirty="0" smtClean="0">
              <a:solidFill>
                <a:srgbClr val="000000"/>
              </a:solidFill>
              <a:latin typeface="Arial Unicode MS" panose="020B0604020202020204" pitchFamily="34" charset="-128"/>
            </a:endParaRPr>
          </a:p>
          <a:p>
            <a:pPr marL="0" indent="0">
              <a:buNone/>
            </a:pPr>
            <a:r>
              <a:rPr lang="it-IT" altLang="it-IT" sz="3800" dirty="0" smtClean="0">
                <a:solidFill>
                  <a:srgbClr val="000000"/>
                </a:solidFill>
                <a:latin typeface="Arial Unicode MS" panose="020B0604020202020204" pitchFamily="34" charset="-128"/>
              </a:rPr>
              <a:t>Visto </a:t>
            </a:r>
            <a:r>
              <a:rPr lang="it-IT" altLang="it-IT" sz="3800" dirty="0">
                <a:solidFill>
                  <a:srgbClr val="000000"/>
                </a:solidFill>
                <a:latin typeface="Arial Unicode MS" panose="020B0604020202020204" pitchFamily="34" charset="-128"/>
              </a:rPr>
              <a:t>il parere espresso in data 4 agosto 1988 dalla Commissione parlamentare a norma dell'articolo 8, comma 3, della citata legge n. 81 del 1987; </a:t>
            </a:r>
            <a:endParaRPr lang="it-IT" altLang="it-IT" sz="3800" dirty="0" smtClean="0">
              <a:solidFill>
                <a:srgbClr val="000000"/>
              </a:solidFill>
              <a:latin typeface="Arial Unicode MS" panose="020B0604020202020204" pitchFamily="34" charset="-128"/>
            </a:endParaRPr>
          </a:p>
          <a:p>
            <a:pPr marL="0" indent="0">
              <a:buNone/>
            </a:pPr>
            <a:r>
              <a:rPr lang="it-IT" altLang="it-IT" sz="3800" dirty="0" smtClean="0">
                <a:solidFill>
                  <a:srgbClr val="000000"/>
                </a:solidFill>
                <a:latin typeface="Arial Unicode MS" panose="020B0604020202020204" pitchFamily="34" charset="-128"/>
              </a:rPr>
              <a:t>Visto </a:t>
            </a:r>
            <a:r>
              <a:rPr lang="it-IT" altLang="it-IT" sz="3800" dirty="0">
                <a:solidFill>
                  <a:srgbClr val="000000"/>
                </a:solidFill>
                <a:latin typeface="Arial Unicode MS" panose="020B0604020202020204" pitchFamily="34" charset="-128"/>
              </a:rPr>
              <a:t>il parere espresso in data 19 luglio 1988 dal Consiglio superiore della magistratura; </a:t>
            </a:r>
            <a:endParaRPr lang="it-IT" altLang="it-IT" sz="3800" dirty="0" smtClean="0">
              <a:solidFill>
                <a:srgbClr val="000000"/>
              </a:solidFill>
              <a:latin typeface="Arial Unicode MS" panose="020B0604020202020204" pitchFamily="34" charset="-128"/>
            </a:endParaRPr>
          </a:p>
          <a:p>
            <a:pPr marL="0" indent="0">
              <a:buNone/>
            </a:pPr>
            <a:r>
              <a:rPr lang="it-IT" altLang="it-IT" sz="3800" dirty="0" smtClean="0">
                <a:solidFill>
                  <a:srgbClr val="000000"/>
                </a:solidFill>
                <a:latin typeface="Arial Unicode MS" panose="020B0604020202020204" pitchFamily="34" charset="-128"/>
              </a:rPr>
              <a:t>Vista </a:t>
            </a:r>
            <a:r>
              <a:rPr lang="it-IT" altLang="it-IT" sz="3800" dirty="0">
                <a:solidFill>
                  <a:srgbClr val="000000"/>
                </a:solidFill>
                <a:latin typeface="Arial Unicode MS" panose="020B0604020202020204" pitchFamily="34" charset="-128"/>
              </a:rPr>
              <a:t>la deliberazione del Consiglio dei Ministri, adottata nella riunione del 22 settembre 1988; </a:t>
            </a:r>
            <a:endParaRPr lang="it-IT" altLang="it-IT" sz="3800" dirty="0" smtClean="0">
              <a:solidFill>
                <a:srgbClr val="000000"/>
              </a:solidFill>
              <a:latin typeface="Arial Unicode MS" panose="020B0604020202020204" pitchFamily="34" charset="-128"/>
            </a:endParaRPr>
          </a:p>
          <a:p>
            <a:pPr marL="0" indent="0">
              <a:buNone/>
            </a:pPr>
            <a:r>
              <a:rPr lang="it-IT" altLang="it-IT" sz="3800" dirty="0" smtClean="0">
                <a:solidFill>
                  <a:srgbClr val="000000"/>
                </a:solidFill>
                <a:latin typeface="Arial Unicode MS" panose="020B0604020202020204" pitchFamily="34" charset="-128"/>
              </a:rPr>
              <a:t>Sulla </a:t>
            </a:r>
            <a:r>
              <a:rPr lang="it-IT" altLang="it-IT" sz="3800" dirty="0">
                <a:solidFill>
                  <a:srgbClr val="000000"/>
                </a:solidFill>
                <a:latin typeface="Arial Unicode MS" panose="020B0604020202020204" pitchFamily="34" charset="-128"/>
              </a:rPr>
              <a:t>proposta del Ministro di grazia e giustizia; </a:t>
            </a:r>
            <a:endParaRPr lang="it-IT" altLang="it-IT" sz="3800" dirty="0" smtClean="0">
              <a:solidFill>
                <a:srgbClr val="000000"/>
              </a:solidFill>
              <a:latin typeface="Arial Unicode MS" panose="020B0604020202020204" pitchFamily="34" charset="-128"/>
            </a:endParaRPr>
          </a:p>
          <a:p>
            <a:pPr marL="0" indent="0" algn="ctr">
              <a:buNone/>
            </a:pPr>
            <a:r>
              <a:rPr lang="it-IT" altLang="it-IT" sz="3800" dirty="0" smtClean="0">
                <a:solidFill>
                  <a:srgbClr val="000000"/>
                </a:solidFill>
                <a:latin typeface="Arial Unicode MS" panose="020B0604020202020204" pitchFamily="34" charset="-128"/>
              </a:rPr>
              <a:t>E </a:t>
            </a:r>
            <a:r>
              <a:rPr lang="it-IT" altLang="it-IT" sz="3800" dirty="0">
                <a:solidFill>
                  <a:srgbClr val="000000"/>
                </a:solidFill>
                <a:latin typeface="Arial Unicode MS" panose="020B0604020202020204" pitchFamily="34" charset="-128"/>
              </a:rPr>
              <a:t>M A N A il seguente decreto: </a:t>
            </a:r>
            <a:endParaRPr lang="it-IT" altLang="it-IT" sz="3800" dirty="0" smtClean="0">
              <a:solidFill>
                <a:srgbClr val="000000"/>
              </a:solidFill>
              <a:latin typeface="Arial Unicode MS" panose="020B0604020202020204" pitchFamily="34" charset="-128"/>
            </a:endParaRPr>
          </a:p>
          <a:p>
            <a:pPr marL="0" indent="0">
              <a:buNone/>
            </a:pPr>
            <a:r>
              <a:rPr lang="it-IT" altLang="it-IT" sz="3800" dirty="0" smtClean="0">
                <a:solidFill>
                  <a:srgbClr val="000000"/>
                </a:solidFill>
                <a:latin typeface="Arial Unicode MS" panose="020B0604020202020204" pitchFamily="34" charset="-128"/>
              </a:rPr>
              <a:t>Art</a:t>
            </a:r>
            <a:r>
              <a:rPr lang="it-IT" altLang="it-IT" sz="3800" dirty="0">
                <a:solidFill>
                  <a:srgbClr val="000000"/>
                </a:solidFill>
                <a:latin typeface="Arial Unicode MS" panose="020B0604020202020204" pitchFamily="34" charset="-128"/>
              </a:rPr>
              <a:t>. 1. 1. E' approvato il testo del codice di procedura penale, allegato al presente decreto. </a:t>
            </a:r>
            <a:endParaRPr lang="it-IT" sz="3800" i="1" dirty="0"/>
          </a:p>
          <a:p>
            <a:pPr marL="0" indent="0">
              <a:buNone/>
            </a:pPr>
            <a:endParaRPr lang="it-IT" dirty="0"/>
          </a:p>
        </p:txBody>
      </p:sp>
      <p:sp>
        <p:nvSpPr>
          <p:cNvPr id="5" name="Rectangle 2"/>
          <p:cNvSpPr>
            <a:spLocks noChangeArrowheads="1"/>
          </p:cNvSpPr>
          <p:nvPr/>
        </p:nvSpPr>
        <p:spPr bwMode="auto">
          <a:xfrm>
            <a:off x="4555970" y="-161149"/>
            <a:ext cx="32060" cy="779499"/>
          </a:xfrm>
          <a:prstGeom prst="rect">
            <a:avLst/>
          </a:prstGeom>
          <a:solidFill>
            <a:srgbClr val="F9F8F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317400" rIns="0" bIns="31740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900" b="0" i="0" u="none" strike="noStrike" cap="none" normalizeH="0" baseline="0" dirty="0" smtClean="0">
                <a:ln>
                  <a:noFill/>
                </a:ln>
                <a:solidFill>
                  <a:srgbClr val="000000"/>
                </a:solidFill>
                <a:effectLst/>
                <a:latin typeface="Arial Unicode MS" panose="020B0604020202020204" pitchFamily="34" charset="-128"/>
              </a:rPr>
              <a:t>I</a:t>
            </a:r>
            <a:endParaRPr kumimoji="0" lang="it-IT" altLang="it-IT"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7409562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683</Words>
  <Application>Microsoft Office PowerPoint</Application>
  <PresentationFormat>Presentazione su schermo (4:3)</PresentationFormat>
  <Paragraphs>49</Paragraphs>
  <Slides>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vt:i4>
      </vt:variant>
    </vt:vector>
  </HeadingPairs>
  <TitlesOfParts>
    <vt:vector size="9" baseType="lpstr">
      <vt:lpstr>Arial Unicode MS</vt:lpstr>
      <vt:lpstr>Arial</vt:lpstr>
      <vt:lpstr>Calibri</vt:lpstr>
      <vt:lpstr>Tema di Office</vt:lpstr>
      <vt:lpstr>Delegazione legislativa</vt:lpstr>
      <vt:lpstr>Presentazione standard di PowerPoint</vt:lpstr>
      <vt:lpstr>%</vt:lpstr>
      <vt:lpstr>Presentazione standard di PowerPoint</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Delegazione legislativa</dc:title>
  <dc:creator>roberto bin</dc:creator>
  <cp:lastModifiedBy>roberto bin</cp:lastModifiedBy>
  <cp:revision>7</cp:revision>
  <dcterms:created xsi:type="dcterms:W3CDTF">2012-10-23T16:18:38Z</dcterms:created>
  <dcterms:modified xsi:type="dcterms:W3CDTF">2016-10-26T09:08:04Z</dcterms:modified>
</cp:coreProperties>
</file>